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1" d="100"/>
          <a:sy n="121" d="100"/>
        </p:scale>
        <p:origin x="131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D6255D-6045-4E3D-BDCA-8DC04A99AE4C}" type="datetimeFigureOut">
              <a:rPr lang="en-US" smtClean="0"/>
              <a:t>2/19/2019</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A9622A-D4FE-419C-84A2-9858B78C7D3B}" type="slidenum">
              <a:rPr lang="en-US" smtClean="0"/>
              <a:t>‹#›</a:t>
            </a:fld>
            <a:endParaRPr lang="en-US" dirty="0"/>
          </a:p>
        </p:txBody>
      </p:sp>
    </p:spTree>
    <p:extLst>
      <p:ext uri="{BB962C8B-B14F-4D97-AF65-F5344CB8AC3E}">
        <p14:creationId xmlns:p14="http://schemas.microsoft.com/office/powerpoint/2010/main" val="300069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Genesis God promised Abraham and the other Patriarchs that they would become a great nation,</a:t>
            </a:r>
            <a:r>
              <a:rPr lang="en-US" baseline="0" dirty="0" smtClean="0"/>
              <a:t> inhabit </a:t>
            </a:r>
            <a:r>
              <a:rPr lang="en-US" dirty="0" smtClean="0"/>
              <a:t>the Land of Canaan,</a:t>
            </a:r>
            <a:r>
              <a:rPr lang="en-US" baseline="0" dirty="0" smtClean="0"/>
              <a:t> and be a source of blessing to the whole world eventually.  Exodus is now a partial fulfillment of those promises (Nation and Land).  The rest of the Torah is like our constitution or Bill of Rights – it shows Israel how to live in Yahweh’s kingdom.  God created all things and is “above nature.”  He created the Laws of physics, chemistry, biology and allows nature to have its natural effect, BUT God still has the power to act “above or beyond” nature in a supernatural way to fulfill His greater purposes of restoring His creation.  Many stories in Exodus and other ones in the Bible involve miracles that cannot be explained by scientific means.  They require faith to accept them.  We will start our discussion with the Sinai Covenant, then go ahead to discuss the Wilderness Wanderings, then we will end with a some details about the Exodus event itself.  After God delivers Israel from its slavery in Egypt, He brings them to Mt. Sinai and makes a covenant or treaty with them, which is basically:  “I will be your God and you will be my people.”</a:t>
            </a:r>
            <a:endParaRPr lang="en-US" dirty="0"/>
          </a:p>
        </p:txBody>
      </p:sp>
      <p:sp>
        <p:nvSpPr>
          <p:cNvPr id="4" name="Slide Number Placeholder 3"/>
          <p:cNvSpPr>
            <a:spLocks noGrp="1"/>
          </p:cNvSpPr>
          <p:nvPr>
            <p:ph type="sldNum" sz="quarter" idx="10"/>
          </p:nvPr>
        </p:nvSpPr>
        <p:spPr/>
        <p:txBody>
          <a:bodyPr/>
          <a:lstStyle/>
          <a:p>
            <a:fld id="{9EA9622A-D4FE-419C-84A2-9858B78C7D3B}" type="slidenum">
              <a:rPr lang="en-US" smtClean="0"/>
              <a:t>2</a:t>
            </a:fld>
            <a:endParaRPr lang="en-US" dirty="0"/>
          </a:p>
        </p:txBody>
      </p:sp>
    </p:spTree>
    <p:extLst>
      <p:ext uri="{BB962C8B-B14F-4D97-AF65-F5344CB8AC3E}">
        <p14:creationId xmlns:p14="http://schemas.microsoft.com/office/powerpoint/2010/main" val="2708780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two different types of covenants were discussed in the last module.  Review the information in this slide.  Remember, the Covenant of Human Obligation does NOT say that the people’s obedience earns God’s favor or salvation, but rather, their obedience is simply a response to God’s grace in saving in them.  Because God saved them . . .  Therefore they show their gratitude by obeying His commandments.</a:t>
            </a:r>
            <a:endParaRPr lang="en-US" dirty="0"/>
          </a:p>
        </p:txBody>
      </p:sp>
      <p:sp>
        <p:nvSpPr>
          <p:cNvPr id="4" name="Slide Number Placeholder 3"/>
          <p:cNvSpPr>
            <a:spLocks noGrp="1"/>
          </p:cNvSpPr>
          <p:nvPr>
            <p:ph type="sldNum" sz="quarter" idx="10"/>
          </p:nvPr>
        </p:nvSpPr>
        <p:spPr/>
        <p:txBody>
          <a:bodyPr/>
          <a:lstStyle/>
          <a:p>
            <a:fld id="{9EA9622A-D4FE-419C-84A2-9858B78C7D3B}" type="slidenum">
              <a:rPr lang="en-US" smtClean="0"/>
              <a:t>3</a:t>
            </a:fld>
            <a:endParaRPr lang="en-US" dirty="0"/>
          </a:p>
        </p:txBody>
      </p:sp>
    </p:spTree>
    <p:extLst>
      <p:ext uri="{BB962C8B-B14F-4D97-AF65-F5344CB8AC3E}">
        <p14:creationId xmlns:p14="http://schemas.microsoft.com/office/powerpoint/2010/main" val="1773671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Archaeologists found “The Hittite Treaty From” in modern day Turkey and it dates from the late Bronze age.  It is an example of a sovereignty or suzerainty treaty form, where the conquering king gets to set the terms of the covenant in relation</a:t>
            </a:r>
            <a:r>
              <a:rPr lang="en-US" baseline="0" dirty="0" smtClean="0"/>
              <a:t> to his subjects.  There are six parts to this treaty form and it was widely used in the Ancient Near East well before the time of the Exodus.  The form would have been known and understood by the Israelites.  God will make use of this form as something the people know, in His making a covenant with Israel.  First, the conquering king identifies himself, often bragging about his attributes, i.e. “the magnificent, the great warrior, etc.”  Secondly, the king describes what he has done for the conquered people, the vassal state, such as letting many of them live, allowing certain freedoms, giving them protection from other enemies, etc.  Thirdly, the king lists the stipulations or laws that he expects the vassals to obey, like paying a certain percentage of their income for taxes, serving in his military, etc.  Fourthly, provision is made for how the treaty form will be stored, usually a copy in each nation’s temples, and some anniversary date is set where the treaty must publicly be read to remind the people of their duties.  Fifthly, various people, gods and things in nature are called upon as witnesses to the treaty.  And sixthly, blessings are stated for the people’s obedience, like long, peaceful life, access to food, etc., and curses are stated for disobedience, like having being burned in a fire, having your eyes plucked out etc.</a:t>
            </a:r>
            <a:endParaRPr lang="en-US" dirty="0"/>
          </a:p>
        </p:txBody>
      </p:sp>
      <p:sp>
        <p:nvSpPr>
          <p:cNvPr id="4" name="Slide Number Placeholder 3"/>
          <p:cNvSpPr>
            <a:spLocks noGrp="1"/>
          </p:cNvSpPr>
          <p:nvPr>
            <p:ph type="sldNum" sz="quarter" idx="10"/>
          </p:nvPr>
        </p:nvSpPr>
        <p:spPr/>
        <p:txBody>
          <a:bodyPr/>
          <a:lstStyle/>
          <a:p>
            <a:fld id="{9EA9622A-D4FE-419C-84A2-9858B78C7D3B}" type="slidenum">
              <a:rPr lang="en-US" smtClean="0"/>
              <a:t>5</a:t>
            </a:fld>
            <a:endParaRPr lang="en-US" dirty="0"/>
          </a:p>
        </p:txBody>
      </p:sp>
    </p:spTree>
    <p:extLst>
      <p:ext uri="{BB962C8B-B14F-4D97-AF65-F5344CB8AC3E}">
        <p14:creationId xmlns:p14="http://schemas.microsoft.com/office/powerpoint/2010/main" val="2295823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Compare the Hittite Treaty form to the Sinai Covenant and you will see how God,</a:t>
            </a:r>
            <a:r>
              <a:rPr lang="en-US" baseline="0" dirty="0" smtClean="0"/>
              <a:t> through Moses, follows the exact same 6 parts of that form, something familiar to the people.  First, God identities Himself as Yahweh (related to the verb I AM and how He identified Himself to Moses).  Second, He goes on in Exodus 19 to say what He has done for Israel: by grace He has delivered them from their slavery in Egypt.  Notice, before God gives commandments to the Israelites He says that He has saved or redeemed them out of His grace and mercy, and not in response to their goodness.  Third, He gives many commandments to Israel that He wants them to follow to show the other nations that they belong to Him.  These start out with the 10 Commandments (more on that later) but include many other laws about how to worship, how to govern themselves, criminal law codes and punishments etc.  Fourth, the covenant was chiseled  into stone tablets and stored in a gold covered wooden box called “The Ark of the Covenant”.  And God commanded the Israelites to gather several times a year to read parts of the Covenant and remember what God has done for them and how they promised to live for Him.  Fifth, nature is personified as witnesses of the covenant and God and the people are witnesses.  And Sixth, God declares there will be further blessings for their obedience (not salvation, that is by grace) but they will live at peace in the land, etc.  And there will be curses if they reject Him and disobey the covenant, like they could lose the promised land.</a:t>
            </a:r>
            <a:endParaRPr lang="en-US" dirty="0"/>
          </a:p>
        </p:txBody>
      </p:sp>
      <p:sp>
        <p:nvSpPr>
          <p:cNvPr id="4" name="Slide Number Placeholder 3"/>
          <p:cNvSpPr>
            <a:spLocks noGrp="1"/>
          </p:cNvSpPr>
          <p:nvPr>
            <p:ph type="sldNum" sz="quarter" idx="10"/>
          </p:nvPr>
        </p:nvSpPr>
        <p:spPr/>
        <p:txBody>
          <a:bodyPr/>
          <a:lstStyle/>
          <a:p>
            <a:fld id="{9EA9622A-D4FE-419C-84A2-9858B78C7D3B}" type="slidenum">
              <a:rPr lang="en-US" smtClean="0"/>
              <a:t>6</a:t>
            </a:fld>
            <a:endParaRPr lang="en-US" dirty="0"/>
          </a:p>
        </p:txBody>
      </p:sp>
    </p:spTree>
    <p:extLst>
      <p:ext uri="{BB962C8B-B14F-4D97-AF65-F5344CB8AC3E}">
        <p14:creationId xmlns:p14="http://schemas.microsoft.com/office/powerpoint/2010/main" val="26069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understand the Sinai Covenant</a:t>
            </a:r>
            <a:r>
              <a:rPr lang="en-US" baseline="0" dirty="0" smtClean="0"/>
              <a:t> it is important to understand how government and politics operated in the Ancient Near East, since God condescended to use the culture of that time for His purposes.  Review the information above.</a:t>
            </a:r>
            <a:endParaRPr lang="en-US" dirty="0"/>
          </a:p>
        </p:txBody>
      </p:sp>
      <p:sp>
        <p:nvSpPr>
          <p:cNvPr id="4" name="Slide Number Placeholder 3"/>
          <p:cNvSpPr>
            <a:spLocks noGrp="1"/>
          </p:cNvSpPr>
          <p:nvPr>
            <p:ph type="sldNum" sz="quarter" idx="10"/>
          </p:nvPr>
        </p:nvSpPr>
        <p:spPr/>
        <p:txBody>
          <a:bodyPr/>
          <a:lstStyle/>
          <a:p>
            <a:fld id="{9EA9622A-D4FE-419C-84A2-9858B78C7D3B}" type="slidenum">
              <a:rPr lang="en-US" smtClean="0"/>
              <a:t>7</a:t>
            </a:fld>
            <a:endParaRPr lang="en-US" dirty="0"/>
          </a:p>
        </p:txBody>
      </p:sp>
    </p:spTree>
    <p:extLst>
      <p:ext uri="{BB962C8B-B14F-4D97-AF65-F5344CB8AC3E}">
        <p14:creationId xmlns:p14="http://schemas.microsoft.com/office/powerpoint/2010/main" val="521394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would be a Parity Treaty</a:t>
            </a:r>
            <a:r>
              <a:rPr lang="en-US" baseline="0" dirty="0" smtClean="0"/>
              <a:t> between two kings of equal status, but then Sovereignty Treaty between a King and the conquered people he ruled, first with the nobles, then with the peasants.</a:t>
            </a:r>
            <a:endParaRPr lang="en-US" dirty="0"/>
          </a:p>
        </p:txBody>
      </p:sp>
      <p:sp>
        <p:nvSpPr>
          <p:cNvPr id="4" name="Slide Number Placeholder 3"/>
          <p:cNvSpPr>
            <a:spLocks noGrp="1"/>
          </p:cNvSpPr>
          <p:nvPr>
            <p:ph type="sldNum" sz="quarter" idx="10"/>
          </p:nvPr>
        </p:nvSpPr>
        <p:spPr/>
        <p:txBody>
          <a:bodyPr/>
          <a:lstStyle/>
          <a:p>
            <a:fld id="{9EA9622A-D4FE-419C-84A2-9858B78C7D3B}" type="slidenum">
              <a:rPr lang="en-US" smtClean="0"/>
              <a:t>8</a:t>
            </a:fld>
            <a:endParaRPr lang="en-US" dirty="0"/>
          </a:p>
        </p:txBody>
      </p:sp>
    </p:spTree>
    <p:extLst>
      <p:ext uri="{BB962C8B-B14F-4D97-AF65-F5344CB8AC3E}">
        <p14:creationId xmlns:p14="http://schemas.microsoft.com/office/powerpoint/2010/main" val="437387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will see that when Israel conquers the land of Canaan</a:t>
            </a:r>
            <a:r>
              <a:rPr lang="en-US" baseline="0" dirty="0" smtClean="0"/>
              <a:t> under Joshua, that God assigns each tribe their portion by lot, but it is under His guidance.  In Israel, Yahweh is King (they did not have an earthly king for centuries).  Yahweh owns the land and apportions it.  But the people are no longer peasants,  They are land owning nobility and he Sinai Covenant stipulates that each tribe and family is to have their portion of the Holy Land forever.  Even if they have to give some of their land to someone to secure a loan to pay off a debt, the land has to be returned to them, and all debts canceled every 7</a:t>
            </a:r>
            <a:r>
              <a:rPr lang="en-US" baseline="30000" dirty="0" smtClean="0"/>
              <a:t>th</a:t>
            </a:r>
            <a:r>
              <a:rPr lang="en-US" baseline="0" dirty="0" smtClean="0"/>
              <a:t> year!  There are no longer to be any abjectly poor people among God’s people.  There is no standing army in Israel either.  People gather to fight and defend their land as needed.</a:t>
            </a:r>
            <a:endParaRPr lang="en-US" dirty="0"/>
          </a:p>
        </p:txBody>
      </p:sp>
      <p:sp>
        <p:nvSpPr>
          <p:cNvPr id="4" name="Slide Number Placeholder 3"/>
          <p:cNvSpPr>
            <a:spLocks noGrp="1"/>
          </p:cNvSpPr>
          <p:nvPr>
            <p:ph type="sldNum" sz="quarter" idx="10"/>
          </p:nvPr>
        </p:nvSpPr>
        <p:spPr/>
        <p:txBody>
          <a:bodyPr/>
          <a:lstStyle/>
          <a:p>
            <a:fld id="{9EA9622A-D4FE-419C-84A2-9858B78C7D3B}" type="slidenum">
              <a:rPr lang="en-US" smtClean="0"/>
              <a:t>9</a:t>
            </a:fld>
            <a:endParaRPr lang="en-US" dirty="0"/>
          </a:p>
        </p:txBody>
      </p:sp>
    </p:spTree>
    <p:extLst>
      <p:ext uri="{BB962C8B-B14F-4D97-AF65-F5344CB8AC3E}">
        <p14:creationId xmlns:p14="http://schemas.microsoft.com/office/powerpoint/2010/main" val="576060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Bible in Exodus actually says that God gave the Israelites, through Moses, the “10 Words” to direct their lives, not 10 commandments.  They are summary words that show them how to live lives of love toward God and their neighbor.  The commandments (Words) are not numbered for us in Exodus, so there are two different ways among Christians that they are numbered, but we all end up with the same thing.  Look at the next chart to see the difference in numbering.  It is important, especially when dealing with the “Holiness Codes” in Leviticus, to understand ancient cultures of that time and not take a strange law out of that culture and automatically apply it to today.  See the example above, probably referring to some ancient way people tried to tell the future, which God forbids.  Also, be careful about supporting something like the death penalty for murder by quoting from the Old Testament Law codes, because there are also death penalties for adultery (sex outside of your marriage) and even for a rebellious youth who does not change!</a:t>
            </a:r>
            <a:endParaRPr lang="en-US" dirty="0"/>
          </a:p>
        </p:txBody>
      </p:sp>
      <p:sp>
        <p:nvSpPr>
          <p:cNvPr id="4" name="Slide Number Placeholder 3"/>
          <p:cNvSpPr>
            <a:spLocks noGrp="1"/>
          </p:cNvSpPr>
          <p:nvPr>
            <p:ph type="sldNum" sz="quarter" idx="10"/>
          </p:nvPr>
        </p:nvSpPr>
        <p:spPr/>
        <p:txBody>
          <a:bodyPr/>
          <a:lstStyle/>
          <a:p>
            <a:fld id="{9EA9622A-D4FE-419C-84A2-9858B78C7D3B}" type="slidenum">
              <a:rPr lang="en-US" smtClean="0"/>
              <a:t>13</a:t>
            </a:fld>
            <a:endParaRPr lang="en-US" dirty="0"/>
          </a:p>
        </p:txBody>
      </p:sp>
    </p:spTree>
    <p:extLst>
      <p:ext uri="{BB962C8B-B14F-4D97-AF65-F5344CB8AC3E}">
        <p14:creationId xmlns:p14="http://schemas.microsoft.com/office/powerpoint/2010/main" val="646957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Roman</a:t>
            </a:r>
            <a:r>
              <a:rPr lang="en-US" baseline="0" dirty="0" smtClean="0"/>
              <a:t> Catholics, Orthodox and Lutherans take the statements about forbidding making images of God or gods as a further explanation of idolatry, and so do not make it a separate commandment; and we see two different types of coveting forbidden, a persons property and a person’s relationships, while the other Protestants group all coveting together as one commandment.  We end up saying the same thing.</a:t>
            </a:r>
            <a:endParaRPr lang="en-US" dirty="0"/>
          </a:p>
        </p:txBody>
      </p:sp>
      <p:sp>
        <p:nvSpPr>
          <p:cNvPr id="4" name="Slide Number Placeholder 3"/>
          <p:cNvSpPr>
            <a:spLocks noGrp="1"/>
          </p:cNvSpPr>
          <p:nvPr>
            <p:ph type="sldNum" sz="quarter" idx="10"/>
          </p:nvPr>
        </p:nvSpPr>
        <p:spPr/>
        <p:txBody>
          <a:bodyPr/>
          <a:lstStyle/>
          <a:p>
            <a:fld id="{9EA9622A-D4FE-419C-84A2-9858B78C7D3B}" type="slidenum">
              <a:rPr lang="en-US" smtClean="0"/>
              <a:t>14</a:t>
            </a:fld>
            <a:endParaRPr lang="en-US" dirty="0"/>
          </a:p>
        </p:txBody>
      </p:sp>
    </p:spTree>
    <p:extLst>
      <p:ext uri="{BB962C8B-B14F-4D97-AF65-F5344CB8AC3E}">
        <p14:creationId xmlns:p14="http://schemas.microsoft.com/office/powerpoint/2010/main" val="3005442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2103C0C-F93F-4726-AC14-9A46DB913A72}" type="datetimeFigureOut">
              <a:rPr lang="en-US" smtClean="0"/>
              <a:pPr/>
              <a:t>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085A1B5-EF0E-4A60-9FE4-BA60BC5E1533}" type="slidenum">
              <a:rPr lang="en-US" smtClean="0"/>
              <a:pPr/>
              <a:t>‹#›</a:t>
            </a:fld>
            <a:endParaRPr lang="en-US" dirty="0"/>
          </a:p>
        </p:txBody>
      </p:sp>
    </p:spTree>
    <p:extLst>
      <p:ext uri="{BB962C8B-B14F-4D97-AF65-F5344CB8AC3E}">
        <p14:creationId xmlns:p14="http://schemas.microsoft.com/office/powerpoint/2010/main" val="2414304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103C0C-F93F-4726-AC14-9A46DB913A72}" type="datetimeFigureOut">
              <a:rPr lang="en-US" smtClean="0"/>
              <a:pPr/>
              <a:t>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085A1B5-EF0E-4A60-9FE4-BA60BC5E1533}" type="slidenum">
              <a:rPr lang="en-US" smtClean="0"/>
              <a:pPr/>
              <a:t>‹#›</a:t>
            </a:fld>
            <a:endParaRPr lang="en-US" dirty="0"/>
          </a:p>
        </p:txBody>
      </p:sp>
    </p:spTree>
    <p:extLst>
      <p:ext uri="{BB962C8B-B14F-4D97-AF65-F5344CB8AC3E}">
        <p14:creationId xmlns:p14="http://schemas.microsoft.com/office/powerpoint/2010/main" val="1481804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103C0C-F93F-4726-AC14-9A46DB913A72}" type="datetimeFigureOut">
              <a:rPr lang="en-US" smtClean="0"/>
              <a:pPr/>
              <a:t>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085A1B5-EF0E-4A60-9FE4-BA60BC5E1533}" type="slidenum">
              <a:rPr lang="en-US" smtClean="0"/>
              <a:pPr/>
              <a:t>‹#›</a:t>
            </a:fld>
            <a:endParaRPr lang="en-US" dirty="0"/>
          </a:p>
        </p:txBody>
      </p:sp>
    </p:spTree>
    <p:extLst>
      <p:ext uri="{BB962C8B-B14F-4D97-AF65-F5344CB8AC3E}">
        <p14:creationId xmlns:p14="http://schemas.microsoft.com/office/powerpoint/2010/main" val="2602397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2103C0C-F93F-4726-AC14-9A46DB913A72}" type="datetimeFigureOut">
              <a:rPr lang="en-US" smtClean="0"/>
              <a:pPr/>
              <a:t>2/19/2019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085A1B5-EF0E-4A60-9FE4-BA60BC5E1533}" type="slidenum">
              <a:rPr lang="en-US" smtClean="0"/>
              <a:pPr/>
              <a:t>‹#›</a:t>
            </a:fld>
            <a:endParaRPr lang="en-US" dirty="0"/>
          </a:p>
        </p:txBody>
      </p:sp>
    </p:spTree>
    <p:extLst>
      <p:ext uri="{BB962C8B-B14F-4D97-AF65-F5344CB8AC3E}">
        <p14:creationId xmlns:p14="http://schemas.microsoft.com/office/powerpoint/2010/main" val="1182767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2103C0C-F93F-4726-AC14-9A46DB913A72}" type="datetimeFigureOut">
              <a:rPr lang="en-US" smtClean="0"/>
              <a:pPr/>
              <a:t>2/19/2019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085A1B5-EF0E-4A60-9FE4-BA60BC5E1533}" type="slidenum">
              <a:rPr lang="en-US" smtClean="0"/>
              <a:pPr/>
              <a:t>‹#›</a:t>
            </a:fld>
            <a:endParaRPr lang="en-US" dirty="0"/>
          </a:p>
        </p:txBody>
      </p:sp>
    </p:spTree>
    <p:extLst>
      <p:ext uri="{BB962C8B-B14F-4D97-AF65-F5344CB8AC3E}">
        <p14:creationId xmlns:p14="http://schemas.microsoft.com/office/powerpoint/2010/main" val="3582836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2103C0C-F93F-4726-AC14-9A46DB913A72}" type="datetimeFigureOut">
              <a:rPr lang="en-US" smtClean="0"/>
              <a:pPr/>
              <a:t>2/19/2019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085A1B5-EF0E-4A60-9FE4-BA60BC5E1533}" type="slidenum">
              <a:rPr lang="en-US" smtClean="0"/>
              <a:pPr/>
              <a:t>‹#›</a:t>
            </a:fld>
            <a:endParaRPr lang="en-US" dirty="0"/>
          </a:p>
        </p:txBody>
      </p:sp>
    </p:spTree>
    <p:extLst>
      <p:ext uri="{BB962C8B-B14F-4D97-AF65-F5344CB8AC3E}">
        <p14:creationId xmlns:p14="http://schemas.microsoft.com/office/powerpoint/2010/main" val="3218744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103C0C-F93F-4726-AC14-9A46DB913A72}" type="datetimeFigureOut">
              <a:rPr lang="en-US" smtClean="0"/>
              <a:pPr/>
              <a:t>2/19/2019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085A1B5-EF0E-4A60-9FE4-BA60BC5E1533}" type="slidenum">
              <a:rPr lang="en-US" smtClean="0"/>
              <a:pPr/>
              <a:t>‹#›</a:t>
            </a:fld>
            <a:endParaRPr lang="en-US" dirty="0"/>
          </a:p>
        </p:txBody>
      </p:sp>
    </p:spTree>
    <p:extLst>
      <p:ext uri="{BB962C8B-B14F-4D97-AF65-F5344CB8AC3E}">
        <p14:creationId xmlns:p14="http://schemas.microsoft.com/office/powerpoint/2010/main" val="2316291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103C0C-F93F-4726-AC14-9A46DB913A72}" type="datetimeFigureOut">
              <a:rPr lang="en-US" smtClean="0"/>
              <a:pPr/>
              <a:t>2/19/2019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085A1B5-EF0E-4A60-9FE4-BA60BC5E1533}" type="slidenum">
              <a:rPr lang="en-US" smtClean="0"/>
              <a:pPr/>
              <a:t>‹#›</a:t>
            </a:fld>
            <a:endParaRPr lang="en-US" dirty="0"/>
          </a:p>
        </p:txBody>
      </p:sp>
    </p:spTree>
    <p:extLst>
      <p:ext uri="{BB962C8B-B14F-4D97-AF65-F5344CB8AC3E}">
        <p14:creationId xmlns:p14="http://schemas.microsoft.com/office/powerpoint/2010/main" val="1931680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103C0C-F93F-4726-AC14-9A46DB913A72}" type="datetimeFigureOut">
              <a:rPr lang="en-US" smtClean="0"/>
              <a:pPr/>
              <a:t>2/19/2019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085A1B5-EF0E-4A60-9FE4-BA60BC5E1533}" type="slidenum">
              <a:rPr lang="en-US" smtClean="0"/>
              <a:pPr/>
              <a:t>‹#›</a:t>
            </a:fld>
            <a:endParaRPr lang="en-US" dirty="0"/>
          </a:p>
        </p:txBody>
      </p:sp>
    </p:spTree>
    <p:extLst>
      <p:ext uri="{BB962C8B-B14F-4D97-AF65-F5344CB8AC3E}">
        <p14:creationId xmlns:p14="http://schemas.microsoft.com/office/powerpoint/2010/main" val="3130247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103C0C-F93F-4726-AC14-9A46DB913A72}" type="datetimeFigureOut">
              <a:rPr lang="en-US" smtClean="0"/>
              <a:pPr/>
              <a:t>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085A1B5-EF0E-4A60-9FE4-BA60BC5E1533}" type="slidenum">
              <a:rPr lang="en-US" smtClean="0"/>
              <a:pPr/>
              <a:t>‹#›</a:t>
            </a:fld>
            <a:endParaRPr lang="en-US" dirty="0"/>
          </a:p>
        </p:txBody>
      </p:sp>
    </p:spTree>
    <p:extLst>
      <p:ext uri="{BB962C8B-B14F-4D97-AF65-F5344CB8AC3E}">
        <p14:creationId xmlns:p14="http://schemas.microsoft.com/office/powerpoint/2010/main" val="1801383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103C0C-F93F-4726-AC14-9A46DB913A72}" type="datetimeFigureOut">
              <a:rPr lang="en-US" smtClean="0"/>
              <a:pPr/>
              <a:t>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085A1B5-EF0E-4A60-9FE4-BA60BC5E1533}" type="slidenum">
              <a:rPr lang="en-US" smtClean="0"/>
              <a:pPr/>
              <a:t>‹#›</a:t>
            </a:fld>
            <a:endParaRPr lang="en-US" dirty="0"/>
          </a:p>
        </p:txBody>
      </p:sp>
    </p:spTree>
    <p:extLst>
      <p:ext uri="{BB962C8B-B14F-4D97-AF65-F5344CB8AC3E}">
        <p14:creationId xmlns:p14="http://schemas.microsoft.com/office/powerpoint/2010/main" val="3924149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2103C0C-F93F-4726-AC14-9A46DB913A72}" type="datetimeFigureOut">
              <a:rPr lang="en-US" smtClean="0"/>
              <a:pPr/>
              <a:t>2/19/2019</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085A1B5-EF0E-4A60-9FE4-BA60BC5E1533}" type="slidenum">
              <a:rPr lang="en-US" smtClean="0"/>
              <a:pPr/>
              <a:t>‹#›</a:t>
            </a:fld>
            <a:endParaRPr lang="en-US" dirty="0"/>
          </a:p>
        </p:txBody>
      </p:sp>
    </p:spTree>
    <p:extLst>
      <p:ext uri="{BB962C8B-B14F-4D97-AF65-F5344CB8AC3E}">
        <p14:creationId xmlns:p14="http://schemas.microsoft.com/office/powerpoint/2010/main" val="11440203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Exodus</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r>
              <a:rPr lang="en-US" dirty="0" smtClean="0"/>
              <a:t>Genesis = Promise/Prelude</a:t>
            </a:r>
          </a:p>
          <a:p>
            <a:r>
              <a:rPr lang="en-US" dirty="0" smtClean="0"/>
              <a:t>Exodus = Fulfillment</a:t>
            </a:r>
          </a:p>
          <a:p>
            <a:r>
              <a:rPr lang="en-US" dirty="0" smtClean="0"/>
              <a:t>Rest of Torah = Basic Law of Israel</a:t>
            </a:r>
          </a:p>
          <a:p>
            <a:r>
              <a:rPr lang="en-US" dirty="0" smtClean="0"/>
              <a:t>The history here cannot be explained by natural laws; it is “un-natural”, “supernatural”, miraculous history</a:t>
            </a:r>
          </a:p>
          <a:p>
            <a:r>
              <a:rPr lang="en-US" dirty="0" smtClean="0"/>
              <a:t>God brings the Israelites out of Egypt through Moses to Mt. Sinai</a:t>
            </a:r>
          </a:p>
          <a:p>
            <a:r>
              <a:rPr lang="en-US" dirty="0" smtClean="0"/>
              <a:t>At Mt. Sinai God makes a covenant with Israel – “I will be your God and you will be my people”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92500"/>
          </a:bodyPr>
          <a:lstStyle/>
          <a:p>
            <a:r>
              <a:rPr lang="en-US" sz="3500" dirty="0"/>
              <a:t>Two different kinds of covenants in the Bible</a:t>
            </a:r>
            <a:r>
              <a:rPr lang="en-US" sz="3500" dirty="0" smtClean="0"/>
              <a:t>:</a:t>
            </a:r>
          </a:p>
          <a:p>
            <a:pPr marL="514350" indent="-514350">
              <a:buFont typeface="+mj-lt"/>
              <a:buAutoNum type="arabicPeriod"/>
            </a:pPr>
            <a:r>
              <a:rPr lang="en-US" sz="3500" u="sng" dirty="0" smtClean="0"/>
              <a:t>Covenants </a:t>
            </a:r>
            <a:r>
              <a:rPr lang="en-US" sz="3500" u="sng" dirty="0"/>
              <a:t>of Divine Commitment</a:t>
            </a:r>
            <a:r>
              <a:rPr lang="en-US" sz="3500" dirty="0"/>
              <a:t> – God promises to do something </a:t>
            </a:r>
            <a:r>
              <a:rPr lang="en-US" sz="3500" dirty="0" smtClean="0"/>
              <a:t>and nothing </a:t>
            </a:r>
            <a:r>
              <a:rPr lang="en-US" sz="3500" dirty="0"/>
              <a:t>is required from the people (i.e. Noahitic Covenant; Abrahamic Covenant; Davidic Covenant</a:t>
            </a:r>
            <a:r>
              <a:rPr lang="en-US" sz="3500" dirty="0" smtClean="0"/>
              <a:t>)  Pure Grac</a:t>
            </a:r>
            <a:r>
              <a:rPr lang="en-US" sz="3500" dirty="0"/>
              <a:t>e</a:t>
            </a:r>
            <a:endParaRPr lang="en-US" sz="3500" dirty="0" smtClean="0"/>
          </a:p>
          <a:p>
            <a:pPr marL="514350" indent="-514350">
              <a:buFont typeface="+mj-lt"/>
              <a:buAutoNum type="arabicPeriod"/>
            </a:pPr>
            <a:r>
              <a:rPr lang="en-US" sz="3500" u="sng" dirty="0" smtClean="0"/>
              <a:t>Covenant </a:t>
            </a:r>
            <a:r>
              <a:rPr lang="en-US" sz="3500" u="sng" dirty="0"/>
              <a:t>of Human Obligation </a:t>
            </a:r>
            <a:r>
              <a:rPr lang="en-US" sz="3500" dirty="0"/>
              <a:t>– God saves Israel out of slavery, makes them His people by grace, but </a:t>
            </a:r>
            <a:r>
              <a:rPr lang="en-US" sz="3500" dirty="0" smtClean="0"/>
              <a:t>now </a:t>
            </a:r>
            <a:r>
              <a:rPr lang="en-US" sz="3500" dirty="0"/>
              <a:t>gives </a:t>
            </a:r>
            <a:r>
              <a:rPr lang="en-US" sz="3500" dirty="0" smtClean="0"/>
              <a:t>them laws </a:t>
            </a:r>
            <a:r>
              <a:rPr lang="en-US" sz="3500" dirty="0"/>
              <a:t>to live </a:t>
            </a:r>
            <a:r>
              <a:rPr lang="en-US" sz="3500" dirty="0" smtClean="0"/>
              <a:t>by  </a:t>
            </a:r>
            <a:r>
              <a:rPr lang="en-US" sz="3500" dirty="0"/>
              <a:t>to show that they are His people; the people agree and are obliged to obey (i.e. Mt. Sinai Covenant</a:t>
            </a:r>
            <a:r>
              <a:rPr lang="en-US" sz="3500" dirty="0" smtClean="0"/>
              <a:t>).</a:t>
            </a:r>
            <a:r>
              <a:rPr lang="en-US" dirty="0"/>
              <a:t>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r>
              <a:rPr lang="en-US" dirty="0" smtClean="0"/>
              <a:t>Two kinds of treaty forms we have learned about through archaeology: </a:t>
            </a:r>
          </a:p>
          <a:p>
            <a:pPr marL="514350" indent="-514350">
              <a:buFont typeface="+mj-lt"/>
              <a:buAutoNum type="arabicPeriod"/>
            </a:pPr>
            <a:r>
              <a:rPr lang="en-US" u="sng" dirty="0" smtClean="0"/>
              <a:t>Parity Treaties </a:t>
            </a:r>
            <a:r>
              <a:rPr lang="en-US" dirty="0" smtClean="0"/>
              <a:t>– between two kings of equal stature</a:t>
            </a:r>
          </a:p>
          <a:p>
            <a:pPr marL="514350" indent="-514350">
              <a:buFont typeface="+mj-lt"/>
              <a:buAutoNum type="arabicPeriod"/>
            </a:pPr>
            <a:r>
              <a:rPr lang="en-US" u="sng" dirty="0" smtClean="0"/>
              <a:t>Sovereignty or Suzerainty Treaties </a:t>
            </a:r>
            <a:r>
              <a:rPr lang="en-US" dirty="0" smtClean="0"/>
              <a:t>– Between kings of unequal stature; the conquering king of the larger kingdom = the Sovereign or Suzerain; the conquered king of the smaller kingdom = the vassal.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a:bodyPr>
          <a:lstStyle/>
          <a:p>
            <a:pPr algn="ctr">
              <a:buNone/>
            </a:pPr>
            <a:r>
              <a:rPr lang="en-US" b="1" dirty="0"/>
              <a:t>The Hittite Treaty </a:t>
            </a:r>
            <a:r>
              <a:rPr lang="en-US" b="1" dirty="0" smtClean="0"/>
              <a:t>Form</a:t>
            </a:r>
            <a:endParaRPr lang="en-US" b="1" dirty="0"/>
          </a:p>
          <a:p>
            <a:r>
              <a:rPr lang="en-US" dirty="0"/>
              <a:t>1) </a:t>
            </a:r>
            <a:r>
              <a:rPr lang="en-US" u="sng" dirty="0"/>
              <a:t>Preamble </a:t>
            </a:r>
            <a:r>
              <a:rPr lang="en-US" dirty="0"/>
              <a:t>– The king identities Himself.</a:t>
            </a:r>
          </a:p>
          <a:p>
            <a:r>
              <a:rPr lang="en-US" dirty="0"/>
              <a:t>2) </a:t>
            </a:r>
            <a:r>
              <a:rPr lang="en-US" u="sng" dirty="0"/>
              <a:t>Historical Prologue </a:t>
            </a:r>
            <a:r>
              <a:rPr lang="en-US" dirty="0"/>
              <a:t>– The king says what he has done for the vassal state.</a:t>
            </a:r>
          </a:p>
          <a:p>
            <a:r>
              <a:rPr lang="en-US" dirty="0"/>
              <a:t>3) </a:t>
            </a:r>
            <a:r>
              <a:rPr lang="en-US" u="sng" dirty="0"/>
              <a:t>Stipulations</a:t>
            </a:r>
            <a:r>
              <a:rPr lang="en-US" dirty="0"/>
              <a:t> – The king lists laws and regulations that he expects the vassals to obey.</a:t>
            </a:r>
          </a:p>
          <a:p>
            <a:r>
              <a:rPr lang="en-US" dirty="0"/>
              <a:t>4) </a:t>
            </a:r>
            <a:r>
              <a:rPr lang="en-US" u="sng" dirty="0"/>
              <a:t>Preservation &amp; Rereading </a:t>
            </a:r>
            <a:r>
              <a:rPr lang="en-US" dirty="0"/>
              <a:t>– The treaty is stored, usually in the temples of both people’s gods,</a:t>
            </a:r>
          </a:p>
          <a:p>
            <a:r>
              <a:rPr lang="en-US" dirty="0"/>
              <a:t>    and provision is made to regularly reread it to the people throughout the year.</a:t>
            </a:r>
          </a:p>
          <a:p>
            <a:r>
              <a:rPr lang="en-US" dirty="0"/>
              <a:t>5) </a:t>
            </a:r>
            <a:r>
              <a:rPr lang="en-US" u="sng" dirty="0"/>
              <a:t>Witnesses</a:t>
            </a:r>
            <a:r>
              <a:rPr lang="en-US" dirty="0"/>
              <a:t> – these are often nature personified and/or the gods of both peoples.</a:t>
            </a:r>
          </a:p>
          <a:p>
            <a:r>
              <a:rPr lang="en-US" dirty="0"/>
              <a:t>6) </a:t>
            </a:r>
            <a:r>
              <a:rPr lang="en-US" u="sng" dirty="0"/>
              <a:t>Blessings &amp; Curses </a:t>
            </a:r>
            <a:r>
              <a:rPr lang="en-US" dirty="0"/>
              <a:t>– for obedience or disobedience of the stipulations.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a:bodyPr>
          <a:lstStyle/>
          <a:p>
            <a:pPr algn="ctr">
              <a:buNone/>
            </a:pPr>
            <a:r>
              <a:rPr lang="en-US" b="1" dirty="0" smtClean="0"/>
              <a:t>The Sinai Covenant</a:t>
            </a:r>
            <a:endParaRPr lang="en-US" b="1" dirty="0"/>
          </a:p>
          <a:p>
            <a:pPr marL="514350" indent="-514350">
              <a:buFont typeface="+mj-lt"/>
              <a:buAutoNum type="arabicPeriod"/>
            </a:pPr>
            <a:r>
              <a:rPr lang="en-US" dirty="0" smtClean="0"/>
              <a:t>“</a:t>
            </a:r>
            <a:r>
              <a:rPr lang="en-US" dirty="0"/>
              <a:t>I am Yahweh, your God . . .”</a:t>
            </a:r>
          </a:p>
          <a:p>
            <a:pPr marL="514350" indent="-514350">
              <a:buFont typeface="+mj-lt"/>
              <a:buAutoNum type="arabicPeriod"/>
            </a:pPr>
            <a:r>
              <a:rPr lang="en-US" dirty="0" smtClean="0"/>
              <a:t>“</a:t>
            </a:r>
            <a:r>
              <a:rPr lang="en-US" dirty="0"/>
              <a:t>who brought you out of the land of Egypt, out of the land of slavery.”</a:t>
            </a:r>
          </a:p>
          <a:p>
            <a:pPr marL="514350" indent="-514350">
              <a:buFont typeface="+mj-lt"/>
              <a:buAutoNum type="arabicPeriod"/>
            </a:pPr>
            <a:r>
              <a:rPr lang="en-US" dirty="0" smtClean="0"/>
              <a:t>“Therefore</a:t>
            </a:r>
            <a:r>
              <a:rPr lang="en-US" dirty="0"/>
              <a:t>, have no other gods before me, etc. etc. (the giving of the commandments)</a:t>
            </a:r>
          </a:p>
          <a:p>
            <a:pPr marL="514350" indent="-514350">
              <a:buFont typeface="+mj-lt"/>
              <a:buAutoNum type="arabicPeriod"/>
            </a:pPr>
            <a:r>
              <a:rPr lang="en-US" dirty="0" smtClean="0"/>
              <a:t>Three </a:t>
            </a:r>
            <a:r>
              <a:rPr lang="en-US" dirty="0"/>
              <a:t>times a year all males shall gather before Yahweh to worship and to renew </a:t>
            </a:r>
            <a:r>
              <a:rPr lang="en-US" dirty="0" smtClean="0"/>
              <a:t>this </a:t>
            </a:r>
            <a:r>
              <a:rPr lang="en-US" dirty="0"/>
              <a:t>covenant; later: various feasts were instituted to remember what God had done etc. T</a:t>
            </a:r>
            <a:r>
              <a:rPr lang="en-US" dirty="0" smtClean="0"/>
              <a:t>he </a:t>
            </a:r>
            <a:r>
              <a:rPr lang="en-US" dirty="0"/>
              <a:t>covenant was to be stored in the ark of the covenant.</a:t>
            </a:r>
          </a:p>
          <a:p>
            <a:pPr marL="514350" indent="-514350">
              <a:buFont typeface="+mj-lt"/>
              <a:buAutoNum type="arabicPeriod"/>
            </a:pPr>
            <a:r>
              <a:rPr lang="en-US" dirty="0" smtClean="0"/>
              <a:t>Heaven </a:t>
            </a:r>
            <a:r>
              <a:rPr lang="en-US" dirty="0"/>
              <a:t>and earth are personified and called on to be witnesses; also God &amp; the people </a:t>
            </a:r>
            <a:r>
              <a:rPr lang="en-US" dirty="0" smtClean="0"/>
              <a:t>were witnesses</a:t>
            </a:r>
            <a:r>
              <a:rPr lang="en-US" dirty="0"/>
              <a:t>.</a:t>
            </a:r>
          </a:p>
          <a:p>
            <a:pPr marL="514350" indent="-514350">
              <a:buFont typeface="+mj-lt"/>
              <a:buAutoNum type="arabicPeriod"/>
            </a:pPr>
            <a:r>
              <a:rPr lang="en-US" dirty="0" smtClean="0"/>
              <a:t>Blessings </a:t>
            </a:r>
            <a:r>
              <a:rPr lang="en-US" dirty="0"/>
              <a:t>&amp; Curses of the covenant are listed in Deuteronomy.</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algn="ctr">
              <a:buNone/>
            </a:pPr>
            <a:r>
              <a:rPr lang="en-US" b="1" dirty="0"/>
              <a:t>Government and Politics in Ancient </a:t>
            </a:r>
            <a:r>
              <a:rPr lang="en-US" b="1" dirty="0" smtClean="0"/>
              <a:t>Canaan</a:t>
            </a:r>
          </a:p>
          <a:p>
            <a:pPr lvl="1"/>
            <a:r>
              <a:rPr lang="en-US" b="1" dirty="0" smtClean="0"/>
              <a:t>  </a:t>
            </a:r>
            <a:r>
              <a:rPr lang="en-US" dirty="0"/>
              <a:t>Different cities ruled over their own territories and related to each other through </a:t>
            </a:r>
            <a:r>
              <a:rPr lang="en-US" u="sng" dirty="0"/>
              <a:t>parity </a:t>
            </a:r>
            <a:r>
              <a:rPr lang="en-US" u="sng" dirty="0" smtClean="0"/>
              <a:t>treaties</a:t>
            </a:r>
            <a:r>
              <a:rPr lang="en-US" dirty="0" smtClean="0"/>
              <a:t>;</a:t>
            </a:r>
          </a:p>
          <a:p>
            <a:pPr lvl="1"/>
            <a:r>
              <a:rPr lang="en-US" dirty="0" smtClean="0"/>
              <a:t>They </a:t>
            </a:r>
            <a:r>
              <a:rPr lang="en-US" dirty="0"/>
              <a:t>related to the large world powers (like Assyria, Babylon, etc.) through </a:t>
            </a:r>
            <a:r>
              <a:rPr lang="en-US" u="sng" dirty="0"/>
              <a:t>Sovereignty treaties</a:t>
            </a:r>
            <a:r>
              <a:rPr lang="en-US" dirty="0"/>
              <a:t>.  </a:t>
            </a:r>
          </a:p>
          <a:p>
            <a:r>
              <a:rPr lang="en-US" dirty="0"/>
              <a:t>A king would rule from a large city over small villages surrounding </a:t>
            </a:r>
            <a:r>
              <a:rPr lang="en-US" dirty="0" smtClean="0"/>
              <a:t>it</a:t>
            </a:r>
          </a:p>
          <a:p>
            <a:pPr lvl="1"/>
            <a:r>
              <a:rPr lang="en-US" dirty="0" smtClean="0"/>
              <a:t>the </a:t>
            </a:r>
            <a:r>
              <a:rPr lang="en-US" dirty="0"/>
              <a:t>peasants </a:t>
            </a:r>
            <a:r>
              <a:rPr lang="en-US" dirty="0" smtClean="0"/>
              <a:t>farmed</a:t>
            </a:r>
          </a:p>
          <a:p>
            <a:pPr lvl="1"/>
            <a:r>
              <a:rPr lang="en-US" dirty="0" smtClean="0"/>
              <a:t>the </a:t>
            </a:r>
            <a:r>
              <a:rPr lang="en-US" dirty="0"/>
              <a:t>king owned the land.  </a:t>
            </a:r>
            <a:endParaRPr lang="en-US" dirty="0" smtClean="0"/>
          </a:p>
          <a:p>
            <a:pPr lvl="1"/>
            <a:r>
              <a:rPr lang="en-US" dirty="0" smtClean="0"/>
              <a:t>The </a:t>
            </a:r>
            <a:r>
              <a:rPr lang="en-US" dirty="0"/>
              <a:t>king assigned sections of the land to people for faithful service.  </a:t>
            </a:r>
            <a:endParaRPr lang="en-US" dirty="0" smtClean="0"/>
          </a:p>
          <a:p>
            <a:pPr lvl="1"/>
            <a:r>
              <a:rPr lang="en-US" dirty="0" smtClean="0"/>
              <a:t>The </a:t>
            </a:r>
            <a:r>
              <a:rPr lang="en-US" dirty="0"/>
              <a:t>peasants farmed, kept some of the produce and paid a portion of it to the governor of the area.  </a:t>
            </a:r>
            <a:endParaRPr lang="en-US" dirty="0" smtClean="0"/>
          </a:p>
          <a:p>
            <a:pPr lvl="1"/>
            <a:r>
              <a:rPr lang="en-US" dirty="0" smtClean="0"/>
              <a:t>The </a:t>
            </a:r>
            <a:r>
              <a:rPr lang="en-US" dirty="0"/>
              <a:t>local noble or governor then kept a portion of the lands proceeds and paid the rest to the king.  </a:t>
            </a:r>
            <a:endParaRPr lang="en-US" dirty="0" smtClean="0"/>
          </a:p>
          <a:p>
            <a:pPr lvl="1"/>
            <a:r>
              <a:rPr lang="en-US" dirty="0" smtClean="0"/>
              <a:t>You </a:t>
            </a:r>
            <a:r>
              <a:rPr lang="en-US" dirty="0"/>
              <a:t>had to go through the king to swap land or vineyards.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endParaRPr lang="en-US" dirty="0"/>
          </a:p>
        </p:txBody>
      </p:sp>
      <p:sp>
        <p:nvSpPr>
          <p:cNvPr id="4" name="Oval 3"/>
          <p:cNvSpPr/>
          <p:nvPr/>
        </p:nvSpPr>
        <p:spPr>
          <a:xfrm>
            <a:off x="1371600" y="2362200"/>
            <a:ext cx="1676400" cy="167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KING</a:t>
            </a:r>
            <a:endParaRPr lang="en-US" sz="2400" b="1" dirty="0">
              <a:solidFill>
                <a:schemeClr val="bg1"/>
              </a:solidFill>
            </a:endParaRPr>
          </a:p>
        </p:txBody>
      </p:sp>
      <p:sp>
        <p:nvSpPr>
          <p:cNvPr id="5" name="Oval 4"/>
          <p:cNvSpPr/>
          <p:nvPr/>
        </p:nvSpPr>
        <p:spPr>
          <a:xfrm>
            <a:off x="5486400" y="2514600"/>
            <a:ext cx="1676400" cy="16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KING</a:t>
            </a:r>
            <a:endParaRPr lang="en-US" sz="2400" b="1" dirty="0">
              <a:solidFill>
                <a:schemeClr val="bg1"/>
              </a:solidFill>
            </a:endParaRPr>
          </a:p>
        </p:txBody>
      </p:sp>
      <p:sp>
        <p:nvSpPr>
          <p:cNvPr id="6" name="Oval 5"/>
          <p:cNvSpPr/>
          <p:nvPr/>
        </p:nvSpPr>
        <p:spPr>
          <a:xfrm>
            <a:off x="1905000" y="14478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2743200" y="1828800"/>
            <a:ext cx="5334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3200400" y="2819400"/>
            <a:ext cx="5334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1066800" y="1828800"/>
            <a:ext cx="609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609600" y="2819400"/>
            <a:ext cx="609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838200" y="3733800"/>
            <a:ext cx="6096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p:cNvSpPr/>
          <p:nvPr/>
        </p:nvSpPr>
        <p:spPr>
          <a:xfrm>
            <a:off x="1676400" y="4343400"/>
            <a:ext cx="6858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p:cNvSpPr/>
          <p:nvPr/>
        </p:nvSpPr>
        <p:spPr>
          <a:xfrm>
            <a:off x="2819400" y="3886200"/>
            <a:ext cx="6858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5638800" y="914400"/>
            <a:ext cx="11430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Noble</a:t>
            </a:r>
            <a:endParaRPr lang="en-US" dirty="0">
              <a:solidFill>
                <a:schemeClr val="bg1"/>
              </a:solidFill>
            </a:endParaRPr>
          </a:p>
        </p:txBody>
      </p:sp>
      <p:sp>
        <p:nvSpPr>
          <p:cNvPr id="15" name="Oval 14"/>
          <p:cNvSpPr/>
          <p:nvPr/>
        </p:nvSpPr>
        <p:spPr>
          <a:xfrm>
            <a:off x="7239000" y="2057400"/>
            <a:ext cx="7620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p:cNvSpPr/>
          <p:nvPr/>
        </p:nvSpPr>
        <p:spPr>
          <a:xfrm>
            <a:off x="7391400" y="33528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p:cNvSpPr/>
          <p:nvPr/>
        </p:nvSpPr>
        <p:spPr>
          <a:xfrm>
            <a:off x="6629400" y="4419600"/>
            <a:ext cx="9144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p:cNvSpPr/>
          <p:nvPr/>
        </p:nvSpPr>
        <p:spPr>
          <a:xfrm>
            <a:off x="5257800" y="4343400"/>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p:cNvSpPr/>
          <p:nvPr/>
        </p:nvSpPr>
        <p:spPr>
          <a:xfrm>
            <a:off x="4648200" y="1905000"/>
            <a:ext cx="8382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p:cNvSpPr/>
          <p:nvPr/>
        </p:nvSpPr>
        <p:spPr>
          <a:xfrm>
            <a:off x="4419600" y="3352800"/>
            <a:ext cx="838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 name="Straight Arrow Connector 21"/>
          <p:cNvCxnSpPr>
            <a:stCxn id="4" idx="5"/>
          </p:cNvCxnSpPr>
          <p:nvPr/>
        </p:nvCxnSpPr>
        <p:spPr>
          <a:xfrm rot="16200000" flipH="1">
            <a:off x="2802497" y="3793096"/>
            <a:ext cx="245503" cy="24550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4" idx="6"/>
            <a:endCxn id="8" idx="2"/>
          </p:cNvCxnSpPr>
          <p:nvPr/>
        </p:nvCxnSpPr>
        <p:spPr>
          <a:xfrm flipV="1">
            <a:off x="3048000" y="3124200"/>
            <a:ext cx="1524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4" idx="7"/>
            <a:endCxn id="7" idx="3"/>
          </p:cNvCxnSpPr>
          <p:nvPr/>
        </p:nvCxnSpPr>
        <p:spPr>
          <a:xfrm rot="5400000" flipH="1" flipV="1">
            <a:off x="2682618" y="2469006"/>
            <a:ext cx="258577" cy="188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4" idx="0"/>
            <a:endCxn id="6" idx="4"/>
          </p:cNvCxnSpPr>
          <p:nvPr/>
        </p:nvCxnSpPr>
        <p:spPr>
          <a:xfrm rot="16200000" flipV="1">
            <a:off x="2000250" y="2152650"/>
            <a:ext cx="381000" cy="38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4" idx="1"/>
          </p:cNvCxnSpPr>
          <p:nvPr/>
        </p:nvCxnSpPr>
        <p:spPr>
          <a:xfrm rot="16200000" flipV="1">
            <a:off x="1485901" y="2476500"/>
            <a:ext cx="169303" cy="9310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4" idx="2"/>
            <a:endCxn id="10" idx="6"/>
          </p:cNvCxnSpPr>
          <p:nvPr/>
        </p:nvCxnSpPr>
        <p:spPr>
          <a:xfrm rot="10800000">
            <a:off x="1219200" y="3124200"/>
            <a:ext cx="1524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4" idx="3"/>
            <a:endCxn id="11" idx="7"/>
          </p:cNvCxnSpPr>
          <p:nvPr/>
        </p:nvCxnSpPr>
        <p:spPr>
          <a:xfrm rot="5400000">
            <a:off x="1467247" y="3684377"/>
            <a:ext cx="41136" cy="25857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4" idx="4"/>
          </p:cNvCxnSpPr>
          <p:nvPr/>
        </p:nvCxnSpPr>
        <p:spPr>
          <a:xfrm rot="5400000">
            <a:off x="2019300" y="4152900"/>
            <a:ext cx="3048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5" idx="0"/>
            <a:endCxn id="14" idx="4"/>
          </p:cNvCxnSpPr>
          <p:nvPr/>
        </p:nvCxnSpPr>
        <p:spPr>
          <a:xfrm rot="16200000" flipV="1">
            <a:off x="6038850" y="2228850"/>
            <a:ext cx="457200" cy="1143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5" idx="1"/>
          </p:cNvCxnSpPr>
          <p:nvPr/>
        </p:nvCxnSpPr>
        <p:spPr>
          <a:xfrm rot="16200000" flipV="1">
            <a:off x="5453880" y="2470920"/>
            <a:ext cx="234344" cy="32170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5" idx="2"/>
          </p:cNvCxnSpPr>
          <p:nvPr/>
        </p:nvCxnSpPr>
        <p:spPr>
          <a:xfrm rot="10800000" flipV="1">
            <a:off x="5181600" y="3314700"/>
            <a:ext cx="304800" cy="266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5" idx="4"/>
            <a:endCxn id="18" idx="7"/>
          </p:cNvCxnSpPr>
          <p:nvPr/>
        </p:nvCxnSpPr>
        <p:spPr>
          <a:xfrm rot="5400000">
            <a:off x="6000190" y="4152900"/>
            <a:ext cx="362511" cy="2863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5" idx="5"/>
            <a:endCxn id="17" idx="0"/>
          </p:cNvCxnSpPr>
          <p:nvPr/>
        </p:nvCxnSpPr>
        <p:spPr>
          <a:xfrm rot="16200000" flipH="1">
            <a:off x="6732376" y="4065376"/>
            <a:ext cx="539144" cy="16930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stCxn id="5" idx="7"/>
          </p:cNvCxnSpPr>
          <p:nvPr/>
        </p:nvCxnSpPr>
        <p:spPr>
          <a:xfrm rot="5400000" flipH="1" flipV="1">
            <a:off x="6999076" y="2509021"/>
            <a:ext cx="158144" cy="32170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5" idx="6"/>
            <a:endCxn id="16" idx="1"/>
          </p:cNvCxnSpPr>
          <p:nvPr/>
        </p:nvCxnSpPr>
        <p:spPr>
          <a:xfrm>
            <a:off x="7162800" y="3314700"/>
            <a:ext cx="351352" cy="1608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rot="10800000" flipV="1">
            <a:off x="2971800" y="3124200"/>
            <a:ext cx="2514600" cy="457200"/>
          </a:xfrm>
          <a:prstGeom prst="straightConnector1">
            <a:avLst/>
          </a:prstGeom>
          <a:ln>
            <a:solidFill>
              <a:srgbClr val="C00000"/>
            </a:solidFill>
            <a:headEnd type="arrow"/>
            <a:tailEnd type="arrow"/>
          </a:ln>
        </p:spPr>
        <p:style>
          <a:lnRef idx="1">
            <a:schemeClr val="accent2"/>
          </a:lnRef>
          <a:fillRef idx="0">
            <a:schemeClr val="accent2"/>
          </a:fillRef>
          <a:effectRef idx="0">
            <a:schemeClr val="accent2"/>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r>
              <a:rPr lang="en-US" dirty="0"/>
              <a:t>The king has a standing army and drafts other peasants to fight his wars as needed.  </a:t>
            </a:r>
            <a:endParaRPr lang="en-US" dirty="0" smtClean="0"/>
          </a:p>
          <a:p>
            <a:r>
              <a:rPr lang="en-US" dirty="0" smtClean="0"/>
              <a:t>He </a:t>
            </a:r>
            <a:r>
              <a:rPr lang="en-US" dirty="0"/>
              <a:t>sends some of his peasants to fight in the Sovereigns wars as well.  </a:t>
            </a:r>
          </a:p>
          <a:p>
            <a:r>
              <a:rPr lang="en-US" b="1" dirty="0"/>
              <a:t>Application to Israel:  </a:t>
            </a:r>
            <a:endParaRPr lang="en-US" b="1" dirty="0" smtClean="0"/>
          </a:p>
          <a:p>
            <a:pPr lvl="1"/>
            <a:r>
              <a:rPr lang="en-US" dirty="0" smtClean="0"/>
              <a:t>Yahweh </a:t>
            </a:r>
            <a:r>
              <a:rPr lang="en-US" dirty="0"/>
              <a:t>God is King in Israel.  </a:t>
            </a:r>
            <a:endParaRPr lang="en-US" dirty="0" smtClean="0"/>
          </a:p>
          <a:p>
            <a:pPr lvl="1"/>
            <a:r>
              <a:rPr lang="en-US" dirty="0" smtClean="0"/>
              <a:t>He </a:t>
            </a:r>
            <a:r>
              <a:rPr lang="en-US" dirty="0"/>
              <a:t>owns the land and He allots portions of the land to the various families and tribes of Israel</a:t>
            </a:r>
            <a:r>
              <a:rPr lang="en-US" dirty="0" smtClean="0"/>
              <a:t>.</a:t>
            </a:r>
          </a:p>
          <a:p>
            <a:pPr lvl="1"/>
            <a:r>
              <a:rPr lang="en-US" dirty="0" smtClean="0"/>
              <a:t>  </a:t>
            </a:r>
            <a:r>
              <a:rPr lang="en-US" dirty="0"/>
              <a:t>They have gone from slaves and peasants to being land-owning nobility.  </a:t>
            </a:r>
            <a:endParaRPr lang="en-US" dirty="0" smtClean="0"/>
          </a:p>
          <a:p>
            <a:pPr lvl="1"/>
            <a:r>
              <a:rPr lang="en-US" dirty="0" smtClean="0"/>
              <a:t>Israel </a:t>
            </a:r>
            <a:r>
              <a:rPr lang="en-US" dirty="0"/>
              <a:t>has no earthly king at this time and no standing army.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r>
              <a:rPr lang="en-US" dirty="0"/>
              <a:t>When Yahweh </a:t>
            </a:r>
            <a:r>
              <a:rPr lang="en-US" dirty="0" smtClean="0"/>
              <a:t>calls </a:t>
            </a:r>
            <a:r>
              <a:rPr lang="en-US" dirty="0"/>
              <a:t>men of fighting age, they are all to come and fight to conquer and protect the holy </a:t>
            </a:r>
            <a:r>
              <a:rPr lang="en-US" dirty="0" smtClean="0"/>
              <a:t>land = holy </a:t>
            </a:r>
            <a:r>
              <a:rPr lang="en-US" dirty="0"/>
              <a:t>wars.  </a:t>
            </a:r>
            <a:endParaRPr lang="en-US" dirty="0" smtClean="0"/>
          </a:p>
          <a:p>
            <a:r>
              <a:rPr lang="en-US" dirty="0" smtClean="0"/>
              <a:t>Israel </a:t>
            </a:r>
            <a:r>
              <a:rPr lang="en-US" dirty="0"/>
              <a:t>can only fight wars of defense (except for the Conquest</a:t>
            </a:r>
            <a:r>
              <a:rPr lang="en-US" dirty="0" smtClean="0"/>
              <a:t>).</a:t>
            </a:r>
          </a:p>
          <a:p>
            <a:r>
              <a:rPr lang="en-US" dirty="0" smtClean="0"/>
              <a:t>Tribes </a:t>
            </a:r>
            <a:r>
              <a:rPr lang="en-US" dirty="0"/>
              <a:t>of Israel </a:t>
            </a:r>
            <a:r>
              <a:rPr lang="en-US" dirty="0" smtClean="0"/>
              <a:t>cast </a:t>
            </a:r>
            <a:r>
              <a:rPr lang="en-US" dirty="0"/>
              <a:t>lots </a:t>
            </a:r>
            <a:r>
              <a:rPr lang="en-US" dirty="0" smtClean="0"/>
              <a:t>for </a:t>
            </a:r>
            <a:r>
              <a:rPr lang="en-US" dirty="0"/>
              <a:t>land</a:t>
            </a:r>
            <a:r>
              <a:rPr lang="en-US" dirty="0" smtClean="0"/>
              <a:t>.</a:t>
            </a:r>
          </a:p>
          <a:p>
            <a:pPr lvl="1"/>
            <a:r>
              <a:rPr lang="en-US" dirty="0" smtClean="0"/>
              <a:t>  Not </a:t>
            </a:r>
            <a:r>
              <a:rPr lang="en-US" dirty="0"/>
              <a:t>given because of special status etc</a:t>
            </a:r>
            <a:r>
              <a:rPr lang="en-US" dirty="0" smtClean="0"/>
              <a:t>.</a:t>
            </a:r>
          </a:p>
          <a:p>
            <a:pPr lvl="1"/>
            <a:r>
              <a:rPr lang="en-US" dirty="0" smtClean="0"/>
              <a:t> </a:t>
            </a:r>
            <a:r>
              <a:rPr lang="en-US" dirty="0"/>
              <a:t>You cannot buy, sell or trade your land</a:t>
            </a:r>
            <a:r>
              <a:rPr lang="en-US" dirty="0" smtClean="0"/>
              <a:t>.</a:t>
            </a:r>
          </a:p>
          <a:p>
            <a:pPr lvl="1"/>
            <a:r>
              <a:rPr lang="en-US" dirty="0" smtClean="0"/>
              <a:t>  </a:t>
            </a:r>
            <a:r>
              <a:rPr lang="en-US" dirty="0"/>
              <a:t>It is your family’s inheritance forever</a:t>
            </a:r>
            <a:r>
              <a:rPr lang="en-US" dirty="0" smtClean="0"/>
              <a:t>.</a:t>
            </a:r>
          </a:p>
          <a:p>
            <a:pPr lvl="1"/>
            <a:r>
              <a:rPr lang="en-US" dirty="0" smtClean="0"/>
              <a:t>  Can temporarily </a:t>
            </a:r>
            <a:r>
              <a:rPr lang="en-US" dirty="0"/>
              <a:t>sell </a:t>
            </a:r>
            <a:r>
              <a:rPr lang="en-US" dirty="0" smtClean="0"/>
              <a:t>land </a:t>
            </a:r>
            <a:r>
              <a:rPr lang="en-US" dirty="0"/>
              <a:t>to borrow </a:t>
            </a:r>
            <a:r>
              <a:rPr lang="en-US" dirty="0" smtClean="0"/>
              <a:t>money, </a:t>
            </a:r>
            <a:r>
              <a:rPr lang="en-US" dirty="0"/>
              <a:t>but every 7</a:t>
            </a:r>
            <a:r>
              <a:rPr lang="en-US" baseline="30000" dirty="0"/>
              <a:t>th</a:t>
            </a:r>
            <a:r>
              <a:rPr lang="en-US" dirty="0"/>
              <a:t> year all debt is canceled and all land is </a:t>
            </a:r>
            <a:r>
              <a:rPr lang="en-US" dirty="0" smtClean="0"/>
              <a:t>returned.</a:t>
            </a:r>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r>
              <a:rPr lang="en-US" dirty="0"/>
              <a:t>Tax system = the tithe – 10% of your crops, flocks, etc. right off the top.  </a:t>
            </a:r>
            <a:endParaRPr lang="en-US" dirty="0" smtClean="0"/>
          </a:p>
          <a:p>
            <a:r>
              <a:rPr lang="en-US" dirty="0" smtClean="0"/>
              <a:t>This </a:t>
            </a:r>
            <a:r>
              <a:rPr lang="en-US" dirty="0"/>
              <a:t>is the total obligatory tax owed to God as </a:t>
            </a:r>
            <a:r>
              <a:rPr lang="en-US" dirty="0" smtClean="0"/>
              <a:t>king (for both church &amp; state).</a:t>
            </a:r>
          </a:p>
          <a:p>
            <a:r>
              <a:rPr lang="en-US" dirty="0" smtClean="0"/>
              <a:t> </a:t>
            </a:r>
            <a:r>
              <a:rPr lang="en-US" dirty="0"/>
              <a:t>It was paid to the priests </a:t>
            </a:r>
            <a:r>
              <a:rPr lang="en-US" dirty="0" smtClean="0"/>
              <a:t>for:</a:t>
            </a:r>
          </a:p>
          <a:p>
            <a:pPr lvl="1"/>
            <a:r>
              <a:rPr lang="en-US" dirty="0" smtClean="0"/>
              <a:t> </a:t>
            </a:r>
            <a:r>
              <a:rPr lang="en-US" dirty="0"/>
              <a:t>the upkeep of the </a:t>
            </a:r>
            <a:r>
              <a:rPr lang="en-US" dirty="0" smtClean="0"/>
              <a:t>tabernacle</a:t>
            </a:r>
          </a:p>
          <a:p>
            <a:pPr lvl="1"/>
            <a:r>
              <a:rPr lang="en-US" dirty="0" smtClean="0"/>
              <a:t>their </a:t>
            </a:r>
            <a:r>
              <a:rPr lang="en-US" dirty="0"/>
              <a:t>own livelihood </a:t>
            </a:r>
            <a:endParaRPr lang="en-US" dirty="0" smtClean="0"/>
          </a:p>
          <a:p>
            <a:pPr lvl="1"/>
            <a:r>
              <a:rPr lang="en-US" dirty="0" smtClean="0"/>
              <a:t>to </a:t>
            </a:r>
            <a:r>
              <a:rPr lang="en-US" dirty="0"/>
              <a:t>take care of the sick and poor.  </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r>
              <a:rPr lang="en-US" dirty="0"/>
              <a:t>The Law of the land = What God </a:t>
            </a:r>
            <a:r>
              <a:rPr lang="en-US" dirty="0" smtClean="0"/>
              <a:t>says it is.  </a:t>
            </a:r>
          </a:p>
          <a:p>
            <a:pPr lvl="1"/>
            <a:r>
              <a:rPr lang="en-US" dirty="0" smtClean="0"/>
              <a:t>It </a:t>
            </a:r>
            <a:r>
              <a:rPr lang="en-US" dirty="0"/>
              <a:t>is the same law in force for all time, without variations</a:t>
            </a:r>
            <a:r>
              <a:rPr lang="en-US" dirty="0" smtClean="0"/>
              <a:t>.</a:t>
            </a:r>
          </a:p>
          <a:p>
            <a:r>
              <a:rPr lang="en-US" dirty="0" smtClean="0"/>
              <a:t>The </a:t>
            </a:r>
            <a:r>
              <a:rPr lang="en-US" dirty="0"/>
              <a:t>priests are God’s agents to administer the Law – both the civil laws and religious laws. </a:t>
            </a:r>
            <a:endParaRPr lang="en-US" dirty="0" smtClean="0"/>
          </a:p>
          <a:p>
            <a:r>
              <a:rPr lang="en-US" dirty="0" smtClean="0"/>
              <a:t>The </a:t>
            </a:r>
            <a:r>
              <a:rPr lang="en-US" dirty="0"/>
              <a:t>10 commandments are summary statements of the Law of the land.  </a:t>
            </a:r>
          </a:p>
          <a:p>
            <a:r>
              <a:rPr lang="en-US" dirty="0"/>
              <a:t>International Diplomacy – </a:t>
            </a:r>
            <a:endParaRPr lang="en-US" dirty="0" smtClean="0"/>
          </a:p>
          <a:p>
            <a:pPr lvl="1"/>
            <a:r>
              <a:rPr lang="en-US" dirty="0" smtClean="0"/>
              <a:t>God </a:t>
            </a:r>
            <a:r>
              <a:rPr lang="en-US" dirty="0"/>
              <a:t>is king and does not need trade agreements or military agreements with the surrounding nations.  He will take care of Israel.</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a:bodyPr>
          <a:lstStyle/>
          <a:p>
            <a:r>
              <a:rPr lang="en-US" dirty="0" smtClean="0"/>
              <a:t>God </a:t>
            </a:r>
            <a:r>
              <a:rPr lang="en-US" dirty="0"/>
              <a:t>gave “the 10 Words” or commandments to Israel.  </a:t>
            </a:r>
            <a:endParaRPr lang="en-US" dirty="0" smtClean="0"/>
          </a:p>
          <a:p>
            <a:pPr lvl="1"/>
            <a:r>
              <a:rPr lang="en-US" dirty="0" smtClean="0"/>
              <a:t>But </a:t>
            </a:r>
            <a:r>
              <a:rPr lang="en-US" dirty="0"/>
              <a:t>we are not exactly certain of the </a:t>
            </a:r>
            <a:r>
              <a:rPr lang="en-US" dirty="0" smtClean="0"/>
              <a:t>numbering</a:t>
            </a:r>
          </a:p>
          <a:p>
            <a:pPr lvl="1"/>
            <a:r>
              <a:rPr lang="en-US" dirty="0" smtClean="0"/>
              <a:t>so </a:t>
            </a:r>
            <a:r>
              <a:rPr lang="en-US" dirty="0"/>
              <a:t>the Roman Catholics, Eastern Orthodox and Lutherans number them one way, </a:t>
            </a:r>
            <a:endParaRPr lang="en-US" dirty="0" smtClean="0"/>
          </a:p>
          <a:p>
            <a:pPr lvl="1"/>
            <a:r>
              <a:rPr lang="en-US" dirty="0" smtClean="0"/>
              <a:t>and </a:t>
            </a:r>
            <a:r>
              <a:rPr lang="en-US" dirty="0"/>
              <a:t>the other Protestants number them another way</a:t>
            </a:r>
            <a:r>
              <a:rPr lang="en-US" dirty="0" smtClean="0"/>
              <a:t>.</a:t>
            </a:r>
            <a:endParaRPr lang="en-US" dirty="0"/>
          </a:p>
          <a:p>
            <a:r>
              <a:rPr lang="en-US" dirty="0"/>
              <a:t>You need to interpret the various commands in the Torah carefully, within their original, historical context.  </a:t>
            </a:r>
            <a:r>
              <a:rPr lang="en-US" dirty="0" smtClean="0"/>
              <a:t>They </a:t>
            </a:r>
            <a:r>
              <a:rPr lang="en-US" dirty="0"/>
              <a:t>involve ancient cultures.  </a:t>
            </a:r>
            <a:endParaRPr lang="en-US" dirty="0" smtClean="0"/>
          </a:p>
          <a:p>
            <a:pPr lvl="1"/>
            <a:r>
              <a:rPr lang="en-US" dirty="0" smtClean="0"/>
              <a:t>For </a:t>
            </a:r>
            <a:r>
              <a:rPr lang="en-US" dirty="0"/>
              <a:t>instance, the command, “don’t cook any kid (baby goat) in the milk of its mother” was not meant to be a food law, but was a prohibition against a type of witch craft or magic, which God forbids.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Numbering the Commandments</a:t>
            </a:r>
            <a:endParaRPr lang="en-US" dirty="0"/>
          </a:p>
        </p:txBody>
      </p:sp>
      <p:graphicFrame>
        <p:nvGraphicFramePr>
          <p:cNvPr id="4" name="Content Placeholder 3"/>
          <p:cNvGraphicFramePr>
            <a:graphicFrameLocks noGrp="1"/>
          </p:cNvGraphicFramePr>
          <p:nvPr>
            <p:ph idx="1"/>
          </p:nvPr>
        </p:nvGraphicFramePr>
        <p:xfrm>
          <a:off x="457200" y="990604"/>
          <a:ext cx="8229600" cy="5486397"/>
        </p:xfrm>
        <a:graphic>
          <a:graphicData uri="http://schemas.openxmlformats.org/drawingml/2006/table">
            <a:tbl>
              <a:tblPr firstRow="1" bandRow="1">
                <a:tableStyleId>{5C22544A-7EE6-4342-B048-85BDC9FD1C3A}</a:tableStyleId>
              </a:tblPr>
              <a:tblGrid>
                <a:gridCol w="4114800"/>
                <a:gridCol w="4114800"/>
              </a:tblGrid>
              <a:tr h="464949">
                <a:tc>
                  <a:txBody>
                    <a:bodyPr/>
                    <a:lstStyle/>
                    <a:p>
                      <a:pPr algn="ctr"/>
                      <a:r>
                        <a:rPr lang="en-US" sz="2400" dirty="0" smtClean="0"/>
                        <a:t>Catholic,</a:t>
                      </a:r>
                      <a:r>
                        <a:rPr lang="en-US" sz="2400" baseline="0" dirty="0" smtClean="0"/>
                        <a:t> Orthodox, Lutheran</a:t>
                      </a:r>
                      <a:endParaRPr lang="en-US" sz="2400" dirty="0"/>
                    </a:p>
                  </a:txBody>
                  <a:tcPr/>
                </a:tc>
                <a:tc>
                  <a:txBody>
                    <a:bodyPr/>
                    <a:lstStyle/>
                    <a:p>
                      <a:pPr algn="ctr"/>
                      <a:r>
                        <a:rPr lang="en-US" sz="2400" dirty="0" smtClean="0"/>
                        <a:t>Other Christians</a:t>
                      </a:r>
                      <a:endParaRPr lang="en-US" sz="2400" dirty="0"/>
                    </a:p>
                  </a:txBody>
                  <a:tcPr/>
                </a:tc>
              </a:tr>
              <a:tr h="464949">
                <a:tc>
                  <a:txBody>
                    <a:bodyPr/>
                    <a:lstStyle/>
                    <a:p>
                      <a:r>
                        <a:rPr lang="en-US" sz="2400" dirty="0" smtClean="0"/>
                        <a:t>1. No other gods</a:t>
                      </a:r>
                      <a:endParaRPr lang="en-US" sz="2400" dirty="0"/>
                    </a:p>
                  </a:txBody>
                  <a:tcPr/>
                </a:tc>
                <a:tc>
                  <a:txBody>
                    <a:bodyPr/>
                    <a:lstStyle/>
                    <a:p>
                      <a:r>
                        <a:rPr lang="en-US" sz="2400" dirty="0" smtClean="0"/>
                        <a:t>1. No other gods</a:t>
                      </a:r>
                      <a:endParaRPr lang="en-US" sz="2400" dirty="0"/>
                    </a:p>
                  </a:txBody>
                  <a:tcPr/>
                </a:tc>
              </a:tr>
              <a:tr h="464949">
                <a:tc>
                  <a:txBody>
                    <a:bodyPr/>
                    <a:lstStyle/>
                    <a:p>
                      <a:r>
                        <a:rPr lang="en-US" sz="2400" dirty="0" smtClean="0"/>
                        <a:t>2. God’s Name</a:t>
                      </a:r>
                      <a:endParaRPr lang="en-US" sz="2400" dirty="0"/>
                    </a:p>
                  </a:txBody>
                  <a:tcPr/>
                </a:tc>
                <a:tc>
                  <a:txBody>
                    <a:bodyPr/>
                    <a:lstStyle/>
                    <a:p>
                      <a:r>
                        <a:rPr lang="en-US" sz="2400" dirty="0" smtClean="0"/>
                        <a:t>2. No graven images</a:t>
                      </a:r>
                      <a:endParaRPr lang="en-US" sz="2400" dirty="0"/>
                    </a:p>
                  </a:txBody>
                  <a:tcPr/>
                </a:tc>
              </a:tr>
              <a:tr h="464949">
                <a:tc>
                  <a:txBody>
                    <a:bodyPr/>
                    <a:lstStyle/>
                    <a:p>
                      <a:r>
                        <a:rPr lang="en-US" sz="2400" dirty="0" smtClean="0"/>
                        <a:t>3. The</a:t>
                      </a:r>
                      <a:r>
                        <a:rPr lang="en-US" sz="2400" baseline="0" dirty="0" smtClean="0"/>
                        <a:t> Sabbath Day</a:t>
                      </a:r>
                      <a:endParaRPr lang="en-US" sz="2400" dirty="0"/>
                    </a:p>
                  </a:txBody>
                  <a:tcPr/>
                </a:tc>
                <a:tc>
                  <a:txBody>
                    <a:bodyPr/>
                    <a:lstStyle/>
                    <a:p>
                      <a:r>
                        <a:rPr lang="en-US" sz="2400" dirty="0" smtClean="0"/>
                        <a:t>3. God’s Name</a:t>
                      </a:r>
                      <a:endParaRPr lang="en-US" sz="2400" dirty="0"/>
                    </a:p>
                  </a:txBody>
                  <a:tcPr/>
                </a:tc>
              </a:tr>
              <a:tr h="464949">
                <a:tc>
                  <a:txBody>
                    <a:bodyPr/>
                    <a:lstStyle/>
                    <a:p>
                      <a:r>
                        <a:rPr lang="en-US" sz="2400" dirty="0" smtClean="0"/>
                        <a:t>4. Honor Your Parents</a:t>
                      </a:r>
                      <a:endParaRPr lang="en-US" sz="2400" dirty="0"/>
                    </a:p>
                  </a:txBody>
                  <a:tcPr/>
                </a:tc>
                <a:tc>
                  <a:txBody>
                    <a:bodyPr/>
                    <a:lstStyle/>
                    <a:p>
                      <a:r>
                        <a:rPr lang="en-US" sz="2400" dirty="0" smtClean="0"/>
                        <a:t>4. The Sabbath Day</a:t>
                      </a:r>
                      <a:endParaRPr lang="en-US" sz="2400" dirty="0"/>
                    </a:p>
                  </a:txBody>
                  <a:tcPr/>
                </a:tc>
              </a:tr>
              <a:tr h="464949">
                <a:tc>
                  <a:txBody>
                    <a:bodyPr/>
                    <a:lstStyle/>
                    <a:p>
                      <a:r>
                        <a:rPr lang="en-US" sz="2400" dirty="0" smtClean="0"/>
                        <a:t>5. Do Not Kill</a:t>
                      </a:r>
                      <a:endParaRPr lang="en-US" sz="2400" dirty="0"/>
                    </a:p>
                  </a:txBody>
                  <a:tcPr/>
                </a:tc>
                <a:tc>
                  <a:txBody>
                    <a:bodyPr/>
                    <a:lstStyle/>
                    <a:p>
                      <a:r>
                        <a:rPr lang="en-US" sz="2400" dirty="0" smtClean="0"/>
                        <a:t>5. Honor Your Parents</a:t>
                      </a:r>
                      <a:endParaRPr lang="en-US" sz="2400" dirty="0"/>
                    </a:p>
                  </a:txBody>
                  <a:tcPr/>
                </a:tc>
              </a:tr>
              <a:tr h="464949">
                <a:tc>
                  <a:txBody>
                    <a:bodyPr/>
                    <a:lstStyle/>
                    <a:p>
                      <a:r>
                        <a:rPr lang="en-US" sz="2400" dirty="0" smtClean="0"/>
                        <a:t>6. Do Not Commit Adultery</a:t>
                      </a:r>
                      <a:endParaRPr lang="en-US" sz="2400" dirty="0"/>
                    </a:p>
                  </a:txBody>
                  <a:tcPr/>
                </a:tc>
                <a:tc>
                  <a:txBody>
                    <a:bodyPr/>
                    <a:lstStyle/>
                    <a:p>
                      <a:r>
                        <a:rPr lang="en-US" sz="2400" dirty="0" smtClean="0"/>
                        <a:t>6. Do Not Kill</a:t>
                      </a:r>
                      <a:endParaRPr lang="en-US" sz="2400" dirty="0"/>
                    </a:p>
                  </a:txBody>
                  <a:tcPr/>
                </a:tc>
              </a:tr>
              <a:tr h="464949">
                <a:tc>
                  <a:txBody>
                    <a:bodyPr/>
                    <a:lstStyle/>
                    <a:p>
                      <a:r>
                        <a:rPr lang="en-US" sz="2400" dirty="0" smtClean="0"/>
                        <a:t>7. Do Not Steal</a:t>
                      </a:r>
                      <a:endParaRPr lang="en-US" sz="2400" dirty="0"/>
                    </a:p>
                  </a:txBody>
                  <a:tcPr/>
                </a:tc>
                <a:tc>
                  <a:txBody>
                    <a:bodyPr/>
                    <a:lstStyle/>
                    <a:p>
                      <a:r>
                        <a:rPr lang="en-US" sz="2400" dirty="0" smtClean="0"/>
                        <a:t>7. Do Not Commit Adultery</a:t>
                      </a:r>
                      <a:endParaRPr lang="en-US" sz="2400" dirty="0"/>
                    </a:p>
                  </a:txBody>
                  <a:tcPr/>
                </a:tc>
              </a:tr>
              <a:tr h="464949">
                <a:tc>
                  <a:txBody>
                    <a:bodyPr/>
                    <a:lstStyle/>
                    <a:p>
                      <a:r>
                        <a:rPr lang="en-US" sz="2400" dirty="0" smtClean="0"/>
                        <a:t>8. Don’t Bear False Witness</a:t>
                      </a:r>
                      <a:endParaRPr lang="en-US" sz="2400" dirty="0"/>
                    </a:p>
                  </a:txBody>
                  <a:tcPr/>
                </a:tc>
                <a:tc>
                  <a:txBody>
                    <a:bodyPr/>
                    <a:lstStyle/>
                    <a:p>
                      <a:r>
                        <a:rPr lang="en-US" sz="2400" dirty="0" smtClean="0"/>
                        <a:t>8. Do Not Steal</a:t>
                      </a:r>
                      <a:endParaRPr lang="en-US" sz="2400" dirty="0"/>
                    </a:p>
                  </a:txBody>
                  <a:tcPr/>
                </a:tc>
              </a:tr>
              <a:tr h="464949">
                <a:tc>
                  <a:txBody>
                    <a:bodyPr/>
                    <a:lstStyle/>
                    <a:p>
                      <a:r>
                        <a:rPr lang="en-US" sz="2400" dirty="0" smtClean="0"/>
                        <a:t>9. Don’t covet neighbor’s house</a:t>
                      </a:r>
                      <a:endParaRPr lang="en-US" sz="2400" dirty="0"/>
                    </a:p>
                  </a:txBody>
                  <a:tcPr/>
                </a:tc>
                <a:tc>
                  <a:txBody>
                    <a:bodyPr/>
                    <a:lstStyle/>
                    <a:p>
                      <a:r>
                        <a:rPr lang="en-US" sz="2400" dirty="0" smtClean="0"/>
                        <a:t>9. Don’t Bear False Witness</a:t>
                      </a:r>
                      <a:endParaRPr lang="en-US" sz="2400" dirty="0"/>
                    </a:p>
                  </a:txBody>
                  <a:tcPr/>
                </a:tc>
              </a:tr>
              <a:tr h="836907">
                <a:tc>
                  <a:txBody>
                    <a:bodyPr/>
                    <a:lstStyle/>
                    <a:p>
                      <a:r>
                        <a:rPr lang="en-US" sz="2400" dirty="0" smtClean="0"/>
                        <a:t>10. Don’t covet relationships</a:t>
                      </a:r>
                      <a:endParaRPr lang="en-US" sz="2400" dirty="0"/>
                    </a:p>
                  </a:txBody>
                  <a:tcPr/>
                </a:tc>
                <a:tc>
                  <a:txBody>
                    <a:bodyPr/>
                    <a:lstStyle/>
                    <a:p>
                      <a:r>
                        <a:rPr lang="en-US" sz="2400" dirty="0" smtClean="0"/>
                        <a:t>10. Don’t</a:t>
                      </a:r>
                      <a:r>
                        <a:rPr lang="en-US" sz="2400" baseline="0" dirty="0" smtClean="0"/>
                        <a:t> Covet</a:t>
                      </a:r>
                      <a:endParaRPr lang="en-US" sz="2400" dirty="0" smtClean="0"/>
                    </a:p>
                  </a:txBody>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140</TotalTime>
  <Words>2625</Words>
  <Application>Microsoft Office PowerPoint</Application>
  <PresentationFormat>On-screen Show (4:3)</PresentationFormat>
  <Paragraphs>114</Paragraphs>
  <Slides>14</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Exodus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Numbering the Commandments</vt:lpstr>
    </vt:vector>
  </TitlesOfParts>
  <Company>Concordia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Exodus</dc:title>
  <dc:creator>Bruce.Peffer</dc:creator>
  <cp:lastModifiedBy>bruce peffer</cp:lastModifiedBy>
  <cp:revision>21</cp:revision>
  <dcterms:created xsi:type="dcterms:W3CDTF">2007-06-07T03:59:42Z</dcterms:created>
  <dcterms:modified xsi:type="dcterms:W3CDTF">2019-02-19T19:07:13Z</dcterms:modified>
</cp:coreProperties>
</file>